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1"/>
  </p:handoutMasterIdLst>
  <p:sldIdLst>
    <p:sldId id="256" r:id="rId2"/>
    <p:sldId id="264" r:id="rId3"/>
    <p:sldId id="265" r:id="rId4"/>
    <p:sldId id="266" r:id="rId5"/>
    <p:sldId id="269" r:id="rId6"/>
    <p:sldId id="270" r:id="rId7"/>
    <p:sldId id="322" r:id="rId8"/>
    <p:sldId id="323" r:id="rId9"/>
    <p:sldId id="321" r:id="rId10"/>
    <p:sldId id="272" r:id="rId11"/>
    <p:sldId id="319" r:id="rId12"/>
    <p:sldId id="318" r:id="rId13"/>
    <p:sldId id="274" r:id="rId14"/>
    <p:sldId id="275" r:id="rId15"/>
    <p:sldId id="320" r:id="rId16"/>
    <p:sldId id="278" r:id="rId17"/>
    <p:sldId id="279" r:id="rId18"/>
    <p:sldId id="273" r:id="rId19"/>
    <p:sldId id="277" r:id="rId20"/>
    <p:sldId id="324" r:id="rId21"/>
    <p:sldId id="325" r:id="rId22"/>
    <p:sldId id="328" r:id="rId23"/>
    <p:sldId id="304" r:id="rId24"/>
    <p:sldId id="296" r:id="rId25"/>
    <p:sldId id="305" r:id="rId26"/>
    <p:sldId id="307" r:id="rId27"/>
    <p:sldId id="308" r:id="rId28"/>
    <p:sldId id="309" r:id="rId29"/>
    <p:sldId id="329" r:id="rId30"/>
    <p:sldId id="311" r:id="rId31"/>
    <p:sldId id="330" r:id="rId32"/>
    <p:sldId id="281" r:id="rId33"/>
    <p:sldId id="295" r:id="rId34"/>
    <p:sldId id="338" r:id="rId35"/>
    <p:sldId id="297" r:id="rId36"/>
    <p:sldId id="298" r:id="rId37"/>
    <p:sldId id="299" r:id="rId38"/>
    <p:sldId id="302" r:id="rId39"/>
    <p:sldId id="331" r:id="rId40"/>
    <p:sldId id="306" r:id="rId41"/>
    <p:sldId id="332" r:id="rId42"/>
    <p:sldId id="315" r:id="rId43"/>
    <p:sldId id="317" r:id="rId44"/>
    <p:sldId id="326" r:id="rId45"/>
    <p:sldId id="316" r:id="rId46"/>
    <p:sldId id="336" r:id="rId47"/>
    <p:sldId id="337" r:id="rId48"/>
    <p:sldId id="294" r:id="rId49"/>
    <p:sldId id="276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8"/>
  </p:normalViewPr>
  <p:slideViewPr>
    <p:cSldViewPr snapToGrid="0" snapToObjects="1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F14BDC0-C0D9-B147-A980-5CED74F805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ED104-3F9A-8E4C-B808-F51BD3D078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61E61-7681-7941-8C0A-C1972677EC63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57A767-1262-4545-A9E6-DE07D981BA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2A5EB-99B4-D54A-85A0-D2D6A92E10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0C5B7-F28F-6D46-89A9-32DE90DA4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27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9DD25-FA81-6B4F-9D37-0AE5407B1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EC9D3-42B0-7440-B565-CDEBA5471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21657-F36A-0F43-9929-7C3B74E6F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FA32-7836-8D4A-8781-1955CFB8EF6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C9E60-4814-9940-8007-91F25B430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04E4D-7EE3-2943-B0F3-0667F622D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C75-4D68-6241-BB96-F68EAA917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18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410B2-E2A7-0C4B-8AF9-BC70DFAAF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1ABBCC-D45D-314F-81ED-AAA9D723B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F2249-A782-6043-8395-2705C62B0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FA32-7836-8D4A-8781-1955CFB8EF6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C42E7-90CF-EF4D-AD99-0F67DF960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E5C36-6578-4F40-9B52-9C19B32BF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C75-4D68-6241-BB96-F68EAA917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4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43D914-51C9-774B-8EE9-03DCE3E308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990F78-24FE-2D48-B796-0623A9D28C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4949A-E6D0-F441-89F6-AD435B3C6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FA32-7836-8D4A-8781-1955CFB8EF6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4FFE3-13D3-A647-ACAA-28CBA36B8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8E03B-5B49-D346-B0CC-ED42EAF04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C75-4D68-6241-BB96-F68EAA917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8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004FF-2DAB-1347-9D8A-7F481406F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D4D10-2D6D-EC43-BA3F-D5E06B363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E40B7-0573-604F-8589-2F43FD868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FA32-7836-8D4A-8781-1955CFB8EF6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9F08E-AD05-C14B-B063-381CAF98A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CDFB2-4CC8-BA43-B2CB-426B45258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C75-4D68-6241-BB96-F68EAA917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56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92B8-E0E1-D049-9875-356D29669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52900-E299-D042-9223-D71D07239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824B8-298D-9741-BF7A-AF50C4EF4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FA32-7836-8D4A-8781-1955CFB8EF6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AB629-BAE4-614F-B629-44956A5A6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70ECB-D552-E44D-99C0-191525B5E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C75-4D68-6241-BB96-F68EAA917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92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FF454-C728-A04A-A6ED-8953C0E53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5B343-2B8B-F54A-B360-BAF50DFC4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C235AB-E8E3-D447-8C1E-5924FE14F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4AD60-C595-7442-9431-F1A4B3EAF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FA32-7836-8D4A-8781-1955CFB8EF6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2713F0-4C0C-E141-A6CC-95D50B80F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D119C8-FD17-C24A-8306-E345F5622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C75-4D68-6241-BB96-F68EAA917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4B2B5-0A60-FD4C-AA57-DC2103436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EEEDC5-6111-784A-B93B-9139375D6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07F5C-B1E5-6148-8DBC-709435BE9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A3F46-0671-F347-B610-83559FAC48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05654C-0136-D342-A828-05D1B6C0B0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4848E4-56AB-5A49-8AAF-8E2C88533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FA32-7836-8D4A-8781-1955CFB8EF6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6DE82D-E9AE-4A47-8507-0E5896BAB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E923FB-0DC3-2449-B948-3AF594F39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C75-4D68-6241-BB96-F68EAA917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1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B0611-AC17-6647-9A9A-6E866E91C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973550-488D-824B-9B79-3B71F4747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FA32-7836-8D4A-8781-1955CFB8EF6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04D430-2DCD-034E-9404-68C27D2DE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B55182-B463-4A40-ADA7-73DD3145C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C75-4D68-6241-BB96-F68EAA917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7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1CE97C-24EC-3E44-A3FD-CD28C762F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FA32-7836-8D4A-8781-1955CFB8EF6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C99DBE-0148-4940-AD8E-60847CC12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91332A-989C-F84D-85E4-F0C74A119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C75-4D68-6241-BB96-F68EAA917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4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35280-0D12-B843-923F-5BCF1AF50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0ADD3-A9C6-234A-A35D-EF17BC1F1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E60257-A68F-894E-B335-8C5921C72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CE119A-2EB6-CB40-A1C4-91722A4CF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FA32-7836-8D4A-8781-1955CFB8EF6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128A2-1946-904B-85E4-C92E88F3E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BCD85-9F45-0047-917E-1FAD5D893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C75-4D68-6241-BB96-F68EAA917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4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B71FA-0994-7041-BFE2-49D7900F2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2109DB-7291-C140-99ED-FFA46AD203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0B3248-70F6-A748-A66C-ABF1E7DE4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EFB7E-4ADB-4B4C-B640-AAE921C32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FA32-7836-8D4A-8781-1955CFB8EF6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17F865-5421-0843-AFD9-4970C282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A94972-F6A8-D44B-8451-CD699DCE0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C75-4D68-6241-BB96-F68EAA917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1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87DA1E-3510-6341-8592-2D199CC2C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B2E91-8952-B846-B704-41EA3B82D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5B00D-BDBE-F648-9CEE-EDC57F21F1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4FA32-7836-8D4A-8781-1955CFB8EF6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BF637-1DB8-114B-B8C4-6089861D2D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652F8-B5C3-B046-9A3E-8719DC0F2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0AC75-4D68-6241-BB96-F68EAA917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1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mewchambers@icloud.com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79649-CF04-764D-808A-1BA1BDEDC8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Have You Got a Minute 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680D7B-0AB8-4A40-B5D4-59BEDC0D70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93066"/>
            <a:ext cx="9144000" cy="1464733"/>
          </a:xfrm>
        </p:spPr>
        <p:txBody>
          <a:bodyPr>
            <a:normAutofit fontScale="25000" lnSpcReduction="20000"/>
          </a:bodyPr>
          <a:lstStyle/>
          <a:p>
            <a:r>
              <a:rPr lang="en-US" sz="8000" b="1" u="sng" dirty="0"/>
              <a:t>Conversational Hypnosis in General Practice</a:t>
            </a:r>
          </a:p>
          <a:p>
            <a:endParaRPr lang="en-US" sz="7000" b="1" u="sng" dirty="0"/>
          </a:p>
          <a:p>
            <a:r>
              <a:rPr lang="en-US" sz="6400" dirty="0" err="1"/>
              <a:t>Dr.Mark</a:t>
            </a:r>
            <a:r>
              <a:rPr lang="en-US" sz="6400" dirty="0"/>
              <a:t> Chambers</a:t>
            </a:r>
          </a:p>
          <a:p>
            <a:r>
              <a:rPr lang="en-US" sz="6400" dirty="0"/>
              <a:t>Long </a:t>
            </a:r>
            <a:r>
              <a:rPr lang="en-US" sz="6400" dirty="0" err="1"/>
              <a:t>Melford</a:t>
            </a:r>
            <a:endParaRPr lang="en-US" sz="6400" dirty="0"/>
          </a:p>
          <a:p>
            <a:r>
              <a:rPr lang="en-US" sz="6400" dirty="0"/>
              <a:t>Suffolk</a:t>
            </a:r>
          </a:p>
          <a:p>
            <a:r>
              <a:rPr lang="en-US" sz="6400" dirty="0" err="1"/>
              <a:t>Mctraining.org.uk</a:t>
            </a:r>
            <a:endParaRPr lang="en-US" sz="6400" dirty="0"/>
          </a:p>
          <a:p>
            <a:r>
              <a:rPr lang="en-US" sz="6400" dirty="0"/>
              <a:t>07968 046315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A79CF3-DC70-EE4F-A4AD-2AECAC8F7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322" y="596194"/>
            <a:ext cx="31750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656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78651-077D-FE47-B030-12D2B2E8E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0A042-F664-DF49-80FE-236389F51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Establish:</a:t>
            </a:r>
          </a:p>
          <a:p>
            <a:pPr algn="ctr"/>
            <a:r>
              <a:rPr lang="en-US" dirty="0"/>
              <a:t>Permission/consent/safety/ecology</a:t>
            </a:r>
          </a:p>
          <a:p>
            <a:pPr algn="ctr"/>
            <a:r>
              <a:rPr lang="en-US" dirty="0"/>
              <a:t>Rapport</a:t>
            </a:r>
          </a:p>
          <a:p>
            <a:pPr algn="ctr"/>
            <a:r>
              <a:rPr lang="en-US" dirty="0"/>
              <a:t>Concordance</a:t>
            </a:r>
          </a:p>
          <a:p>
            <a:pPr algn="ctr"/>
            <a:r>
              <a:rPr lang="en-US" dirty="0"/>
              <a:t>Compliance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Every consultation is a unique opportunity for change</a:t>
            </a:r>
          </a:p>
          <a:p>
            <a:pPr algn="ctr"/>
            <a:r>
              <a:rPr lang="en-US" dirty="0"/>
              <a:t>“I invent a new theory and a new approach with each individual” (Erickson)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92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116F7-B1DC-B04C-81ED-9BCB09327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Symptoms as hypnotic phenomena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89936-603A-D743-8052-6782609D2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Involuntariness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Trance-logic</a:t>
            </a:r>
          </a:p>
          <a:p>
            <a:pPr algn="ctr"/>
            <a:r>
              <a:rPr lang="en-US" dirty="0"/>
              <a:t>Co-existence of two apparently incompatible realities</a:t>
            </a:r>
          </a:p>
        </p:txBody>
      </p:sp>
    </p:spTree>
    <p:extLst>
      <p:ext uri="{BB962C8B-B14F-4D97-AF65-F5344CB8AC3E}">
        <p14:creationId xmlns:p14="http://schemas.microsoft.com/office/powerpoint/2010/main" val="331599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E5DA5-5844-BE43-A02B-F5150149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B79F4-96C5-2A4C-B269-4046024F8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en-US" dirty="0"/>
              <a:t>Calibration</a:t>
            </a:r>
          </a:p>
          <a:p>
            <a:pPr algn="ctr"/>
            <a:r>
              <a:rPr lang="en-US" dirty="0"/>
              <a:t>Listening/Observing (physiological shift)</a:t>
            </a:r>
          </a:p>
          <a:p>
            <a:pPr algn="ctr"/>
            <a:r>
              <a:rPr lang="en-US" dirty="0"/>
              <a:t>Rapport-Building</a:t>
            </a:r>
          </a:p>
          <a:p>
            <a:pPr algn="ctr"/>
            <a:r>
              <a:rPr lang="en-US" dirty="0"/>
              <a:t>Voice Inflection</a:t>
            </a:r>
          </a:p>
          <a:p>
            <a:pPr algn="ctr"/>
            <a:r>
              <a:rPr lang="en-US" dirty="0"/>
              <a:t>Asking good questions</a:t>
            </a:r>
          </a:p>
          <a:p>
            <a:pPr algn="ctr"/>
            <a:r>
              <a:rPr lang="en-US" dirty="0"/>
              <a:t>Questioning the answers</a:t>
            </a:r>
          </a:p>
          <a:p>
            <a:pPr algn="ctr"/>
            <a:r>
              <a:rPr lang="en-US" dirty="0"/>
              <a:t>Timing: When to use? </a:t>
            </a:r>
          </a:p>
          <a:p>
            <a:pPr algn="ctr"/>
            <a:r>
              <a:rPr lang="en-US" dirty="0"/>
              <a:t>“I don’t know…, but I am curious to find out”.</a:t>
            </a:r>
          </a:p>
          <a:p>
            <a:pPr algn="ctr"/>
            <a:r>
              <a:rPr lang="en-US" dirty="0"/>
              <a:t>I want X… but Y happens.”</a:t>
            </a:r>
          </a:p>
          <a:p>
            <a:pPr algn="ctr"/>
            <a:r>
              <a:rPr lang="en-US" dirty="0"/>
              <a:t>Identifying threshold</a:t>
            </a:r>
          </a:p>
          <a:p>
            <a:pPr algn="ctr"/>
            <a:r>
              <a:rPr lang="en-US" dirty="0"/>
              <a:t>-Well-formed outcome</a:t>
            </a:r>
          </a:p>
          <a:p>
            <a:pPr algn="ctr"/>
            <a:r>
              <a:rPr lang="en-US" dirty="0"/>
              <a:t>-Now</a:t>
            </a:r>
          </a:p>
          <a:p>
            <a:pPr algn="ctr"/>
            <a:r>
              <a:rPr lang="en-US" dirty="0"/>
              <a:t>-Take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13522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7F132-AE6A-9B43-BDEE-9EABB1FAE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Process: State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0D293-FAB5-9B47-9EB9-38B482689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n-US" dirty="0"/>
              <a:t>CRASH to COACH</a:t>
            </a:r>
          </a:p>
          <a:p>
            <a:pPr algn="ctr"/>
            <a:r>
              <a:rPr lang="en-US" dirty="0"/>
              <a:t>Constricted</a:t>
            </a:r>
          </a:p>
          <a:p>
            <a:pPr algn="ctr"/>
            <a:r>
              <a:rPr lang="en-US" dirty="0"/>
              <a:t>Reactive</a:t>
            </a:r>
          </a:p>
          <a:p>
            <a:pPr algn="ctr"/>
            <a:r>
              <a:rPr lang="en-US" dirty="0"/>
              <a:t>Analysis Paralysis</a:t>
            </a:r>
          </a:p>
          <a:p>
            <a:pPr algn="ctr"/>
            <a:r>
              <a:rPr lang="en-US" dirty="0"/>
              <a:t>Separated from resources</a:t>
            </a:r>
          </a:p>
          <a:p>
            <a:pPr algn="ctr"/>
            <a:r>
              <a:rPr lang="en-US" dirty="0"/>
              <a:t>Hurt. Hurting</a:t>
            </a:r>
          </a:p>
          <a:p>
            <a:pPr algn="ctr"/>
            <a:r>
              <a:rPr lang="en-US" dirty="0"/>
              <a:t>To</a:t>
            </a:r>
          </a:p>
          <a:p>
            <a:pPr algn="ctr"/>
            <a:r>
              <a:rPr lang="en-US" dirty="0" err="1"/>
              <a:t>Centred</a:t>
            </a:r>
            <a:endParaRPr lang="en-US" dirty="0"/>
          </a:p>
          <a:p>
            <a:pPr algn="ctr"/>
            <a:r>
              <a:rPr lang="en-US" dirty="0"/>
              <a:t>Open</a:t>
            </a:r>
          </a:p>
          <a:p>
            <a:pPr algn="ctr"/>
            <a:r>
              <a:rPr lang="en-US" dirty="0"/>
              <a:t>Aware</a:t>
            </a:r>
          </a:p>
          <a:p>
            <a:pPr algn="ctr"/>
            <a:r>
              <a:rPr lang="en-US" dirty="0"/>
              <a:t>Connected to Resources </a:t>
            </a:r>
          </a:p>
          <a:p>
            <a:pPr algn="ctr"/>
            <a:r>
              <a:rPr lang="en-US" dirty="0"/>
              <a:t>Holding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6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50ADD-552D-0244-BEF3-A8C48521D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State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8702D-3C24-9946-B16E-772C8A5CD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-Physiology: neuro-muscular lock</a:t>
            </a:r>
          </a:p>
          <a:p>
            <a:pPr algn="ctr"/>
            <a:r>
              <a:rPr lang="en-US" dirty="0"/>
              <a:t>-Language/communication </a:t>
            </a:r>
          </a:p>
          <a:p>
            <a:pPr algn="ctr"/>
            <a:r>
              <a:rPr lang="en-US" dirty="0"/>
              <a:t>In the broadest sense: how we give meaning to experience</a:t>
            </a:r>
          </a:p>
          <a:p>
            <a:pPr algn="ctr"/>
            <a:r>
              <a:rPr lang="en-US" dirty="0"/>
              <a:t>The route in for the clinician </a:t>
            </a:r>
          </a:p>
          <a:p>
            <a:pPr algn="ctr"/>
            <a:r>
              <a:rPr lang="en-US" dirty="0"/>
              <a:t>-Focus : the realm of hypnosis</a:t>
            </a:r>
          </a:p>
          <a:p>
            <a:pPr algn="ctr"/>
            <a:r>
              <a:rPr lang="en-US" dirty="0"/>
              <a:t>Absorption</a:t>
            </a:r>
          </a:p>
          <a:p>
            <a:pPr algn="ctr"/>
            <a:r>
              <a:rPr lang="en-US" dirty="0"/>
              <a:t>Dis-attention</a:t>
            </a:r>
          </a:p>
          <a:p>
            <a:pPr algn="ctr"/>
            <a:r>
              <a:rPr lang="en-US" dirty="0"/>
              <a:t>Time-distortion</a:t>
            </a:r>
          </a:p>
        </p:txBody>
      </p:sp>
    </p:spTree>
    <p:extLst>
      <p:ext uri="{BB962C8B-B14F-4D97-AF65-F5344CB8AC3E}">
        <p14:creationId xmlns:p14="http://schemas.microsoft.com/office/powerpoint/2010/main" val="63104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CF4FE-4917-684A-8DC8-E5313A630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Outcome-Focus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B51A3-9364-234E-B7FF-DB08FEA80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5821"/>
            <a:ext cx="10515600" cy="3761141"/>
          </a:xfrm>
        </p:spPr>
        <p:txBody>
          <a:bodyPr/>
          <a:lstStyle/>
          <a:p>
            <a:pPr algn="ctr"/>
            <a:r>
              <a:rPr lang="en-US" dirty="0"/>
              <a:t>Start with the end in mind</a:t>
            </a:r>
          </a:p>
          <a:p>
            <a:pPr algn="ctr"/>
            <a:r>
              <a:rPr lang="en-US" dirty="0"/>
              <a:t>Motivation</a:t>
            </a:r>
          </a:p>
          <a:p>
            <a:pPr algn="ctr"/>
            <a:r>
              <a:rPr lang="en-US" dirty="0"/>
              <a:t>Expectation</a:t>
            </a:r>
          </a:p>
          <a:p>
            <a:pPr algn="ctr"/>
            <a:r>
              <a:rPr lang="en-US" dirty="0"/>
              <a:t>Determination</a:t>
            </a:r>
          </a:p>
          <a:p>
            <a:pPr algn="ctr"/>
            <a:r>
              <a:rPr lang="en-US" dirty="0"/>
              <a:t>Congruity</a:t>
            </a:r>
          </a:p>
          <a:p>
            <a:pPr algn="ctr"/>
            <a:r>
              <a:rPr lang="en-US" dirty="0"/>
              <a:t>(competence, calibration and conviction)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03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DAF79-606D-0947-9E81-6E115B4FA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Outcome-Focus</a:t>
            </a:r>
            <a:br>
              <a:rPr lang="en-US" b="1" u="sng" dirty="0"/>
            </a:br>
            <a:r>
              <a:rPr lang="en-US" b="1" u="sng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9B35A-4A59-064E-A708-25FCA3ADD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Consultation an invitation to co-construct</a:t>
            </a:r>
          </a:p>
          <a:p>
            <a:pPr algn="ctr"/>
            <a:r>
              <a:rPr lang="en-US" dirty="0"/>
              <a:t>Clean Language</a:t>
            </a:r>
          </a:p>
          <a:p>
            <a:pPr algn="ctr"/>
            <a:r>
              <a:rPr lang="en-US" dirty="0"/>
              <a:t>Looking for resources rather than deficits</a:t>
            </a:r>
          </a:p>
          <a:p>
            <a:pPr algn="ctr"/>
            <a:r>
              <a:rPr lang="en-US" dirty="0"/>
              <a:t>Explore possible/preferred futures</a:t>
            </a:r>
          </a:p>
          <a:p>
            <a:pPr algn="ctr"/>
            <a:r>
              <a:rPr lang="en-US" dirty="0"/>
              <a:t>Explore what is already contributing to these futures</a:t>
            </a:r>
          </a:p>
          <a:p>
            <a:pPr algn="ctr"/>
            <a:r>
              <a:rPr lang="en-US" dirty="0"/>
              <a:t>Treat patient as expert in all areas of their life</a:t>
            </a:r>
          </a:p>
          <a:p>
            <a:pPr algn="ctr"/>
            <a:r>
              <a:rPr lang="en-US" dirty="0"/>
              <a:t>If you give people long enough, they will tell you what the problem is.</a:t>
            </a:r>
          </a:p>
          <a:p>
            <a:pPr marL="0" indent="0" algn="ctr">
              <a:buNone/>
            </a:pPr>
            <a:r>
              <a:rPr lang="en-US" dirty="0"/>
              <a:t>If you give them a bit longer, they will tell you what they need to do about it. Five minutes is usually enough . (ME)</a:t>
            </a:r>
          </a:p>
        </p:txBody>
      </p:sp>
    </p:spTree>
    <p:extLst>
      <p:ext uri="{BB962C8B-B14F-4D97-AF65-F5344CB8AC3E}">
        <p14:creationId xmlns:p14="http://schemas.microsoft.com/office/powerpoint/2010/main" val="300811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15927-BA5B-7A49-9C91-BB105BBC5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Art-Gallery Model (Chris </a:t>
            </a:r>
            <a:r>
              <a:rPr lang="en-US" b="1" u="sng" dirty="0" err="1"/>
              <a:t>Iveson</a:t>
            </a:r>
            <a:r>
              <a:rPr lang="en-US" b="1" u="sng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E9895-4727-0740-A165-FF5A435F9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 algn="ctr"/>
            <a:r>
              <a:rPr lang="en-US" sz="1200" dirty="0"/>
              <a:t>Series of Rooms</a:t>
            </a:r>
          </a:p>
          <a:p>
            <a:pPr algn="ctr"/>
            <a:endParaRPr lang="en-US" sz="1200" dirty="0"/>
          </a:p>
          <a:p>
            <a:pPr algn="ctr"/>
            <a:r>
              <a:rPr lang="en-US" sz="1200" u="sng" dirty="0"/>
              <a:t>Best Hopes Room</a:t>
            </a:r>
          </a:p>
          <a:p>
            <a:pPr algn="ctr"/>
            <a:r>
              <a:rPr lang="en-US" sz="1200" dirty="0"/>
              <a:t>Outcome-focus: not focused on problem or symptom-removal</a:t>
            </a:r>
          </a:p>
          <a:p>
            <a:pPr algn="ctr"/>
            <a:endParaRPr lang="en-US" sz="1200" dirty="0"/>
          </a:p>
          <a:p>
            <a:pPr algn="ctr"/>
            <a:r>
              <a:rPr lang="en-US" sz="1200" u="sng" dirty="0"/>
              <a:t>Resource Room</a:t>
            </a:r>
          </a:p>
          <a:p>
            <a:pPr algn="ctr"/>
            <a:r>
              <a:rPr lang="en-US" sz="1200" dirty="0"/>
              <a:t>What is already working?</a:t>
            </a:r>
          </a:p>
          <a:p>
            <a:pPr algn="ctr"/>
            <a:r>
              <a:rPr lang="en-US" sz="1200" dirty="0"/>
              <a:t>What do they do well/ are they good at (COACH State)</a:t>
            </a:r>
          </a:p>
          <a:p>
            <a:pPr algn="ctr"/>
            <a:endParaRPr lang="en-US" sz="1200" dirty="0"/>
          </a:p>
          <a:p>
            <a:pPr algn="ctr"/>
            <a:r>
              <a:rPr lang="en-US" sz="1200" u="sng" dirty="0"/>
              <a:t>Preferred Future Room</a:t>
            </a:r>
            <a:endParaRPr lang="en-US" sz="1200" dirty="0"/>
          </a:p>
          <a:p>
            <a:pPr algn="ctr"/>
            <a:r>
              <a:rPr lang="en-US" sz="1200" dirty="0"/>
              <a:t>Miracle Question</a:t>
            </a:r>
          </a:p>
          <a:p>
            <a:pPr algn="ctr"/>
            <a:endParaRPr lang="en-US" sz="1200" dirty="0"/>
          </a:p>
          <a:p>
            <a:pPr algn="ctr"/>
            <a:r>
              <a:rPr lang="en-US" sz="1200" u="sng" dirty="0"/>
              <a:t>Gift Shop</a:t>
            </a:r>
            <a:endParaRPr lang="en-US" sz="1200" dirty="0"/>
          </a:p>
          <a:p>
            <a:pPr algn="ctr"/>
            <a:r>
              <a:rPr lang="en-US" sz="1200" dirty="0"/>
              <a:t>Feedback</a:t>
            </a:r>
          </a:p>
          <a:p>
            <a:pPr algn="ctr"/>
            <a:r>
              <a:rPr lang="en-US" sz="1200" dirty="0"/>
              <a:t>Summary</a:t>
            </a:r>
          </a:p>
          <a:p>
            <a:pPr algn="ctr"/>
            <a:r>
              <a:rPr lang="en-US" sz="1200" dirty="0"/>
              <a:t>Advice: be aware: notice changes</a:t>
            </a:r>
          </a:p>
        </p:txBody>
      </p:sp>
    </p:spTree>
    <p:extLst>
      <p:ext uri="{BB962C8B-B14F-4D97-AF65-F5344CB8AC3E}">
        <p14:creationId xmlns:p14="http://schemas.microsoft.com/office/powerpoint/2010/main" val="33505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76EA5-FB5F-C148-979C-B0109E4C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Methods</a:t>
            </a:r>
            <a:r>
              <a:rPr lang="en-US" dirty="0"/>
              <a:t>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474D-70EE-8D41-AEC0-A73412690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FEAR to ACT</a:t>
            </a:r>
          </a:p>
          <a:p>
            <a:pPr algn="ctr"/>
            <a:r>
              <a:rPr lang="en-US" dirty="0"/>
              <a:t>Fusion with thoughts</a:t>
            </a:r>
          </a:p>
          <a:p>
            <a:pPr algn="ctr"/>
            <a:r>
              <a:rPr lang="en-US" dirty="0"/>
              <a:t>Excessive expectations</a:t>
            </a:r>
          </a:p>
          <a:p>
            <a:pPr algn="ctr"/>
            <a:r>
              <a:rPr lang="en-US" dirty="0"/>
              <a:t>Avoidance of discomfort</a:t>
            </a:r>
          </a:p>
          <a:p>
            <a:pPr algn="ctr"/>
            <a:r>
              <a:rPr lang="en-US" dirty="0"/>
              <a:t>Remote from values</a:t>
            </a:r>
          </a:p>
          <a:p>
            <a:pPr algn="ctr"/>
            <a:r>
              <a:rPr lang="en-US" dirty="0"/>
              <a:t>To</a:t>
            </a:r>
          </a:p>
          <a:p>
            <a:pPr algn="ctr"/>
            <a:r>
              <a:rPr lang="en-US" dirty="0"/>
              <a:t>Acceptance</a:t>
            </a:r>
          </a:p>
          <a:p>
            <a:pPr algn="ctr"/>
            <a:r>
              <a:rPr lang="en-US" dirty="0"/>
              <a:t>Connection to values</a:t>
            </a:r>
          </a:p>
          <a:p>
            <a:pPr algn="ctr"/>
            <a:r>
              <a:rPr lang="en-US" dirty="0"/>
              <a:t>Action</a:t>
            </a:r>
          </a:p>
        </p:txBody>
      </p:sp>
    </p:spTree>
    <p:extLst>
      <p:ext uri="{BB962C8B-B14F-4D97-AF65-F5344CB8AC3E}">
        <p14:creationId xmlns:p14="http://schemas.microsoft.com/office/powerpoint/2010/main" val="1568330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03D57-2DFE-5F40-A6B3-80EB5448D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7AD32-AA19-6C42-BF16-CEE3E24A5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8825"/>
            <a:ext cx="10515600" cy="414813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Ask better questions, then question the answers</a:t>
            </a:r>
          </a:p>
          <a:p>
            <a:pPr algn="ctr"/>
            <a:r>
              <a:rPr lang="en-US" dirty="0"/>
              <a:t>Calibrate: unconscious response</a:t>
            </a:r>
          </a:p>
          <a:p>
            <a:pPr algn="ctr"/>
            <a:r>
              <a:rPr lang="en-US" dirty="0"/>
              <a:t>Rhetorical: pattern-interrupt: make patient think, not necessarily talk or do anything (invites opposition)</a:t>
            </a:r>
          </a:p>
          <a:p>
            <a:pPr marL="0" indent="0" algn="ctr">
              <a:buNone/>
            </a:pPr>
            <a:r>
              <a:rPr lang="en-US" b="1" u="sng" dirty="0"/>
              <a:t>Questions for self</a:t>
            </a:r>
          </a:p>
          <a:p>
            <a:pPr marL="0" indent="0" algn="ctr">
              <a:buNone/>
            </a:pPr>
            <a:r>
              <a:rPr lang="en-US" dirty="0"/>
              <a:t>What is the positive intention?</a:t>
            </a:r>
          </a:p>
          <a:p>
            <a:pPr marL="0" indent="0" algn="ctr">
              <a:buNone/>
            </a:pPr>
            <a:r>
              <a:rPr lang="en-US" dirty="0"/>
              <a:t>How are they doing it?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08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E960-B4DF-B44C-9550-6736E45B3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DF89D-9723-DC47-9FCD-CBCFBCBA1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How has the study and practice of hypnosis influenced my professional practice: clinical and teaching?</a:t>
            </a:r>
          </a:p>
          <a:p>
            <a:pPr algn="ctr"/>
            <a:r>
              <a:rPr lang="en-US" dirty="0"/>
              <a:t>The nature of General Practice</a:t>
            </a:r>
          </a:p>
          <a:p>
            <a:pPr algn="ctr"/>
            <a:r>
              <a:rPr lang="en-US" dirty="0"/>
              <a:t>Influences</a:t>
            </a:r>
          </a:p>
          <a:p>
            <a:pPr algn="ctr"/>
            <a:r>
              <a:rPr lang="en-US" dirty="0"/>
              <a:t>Attitude</a:t>
            </a:r>
          </a:p>
          <a:p>
            <a:pPr algn="ctr"/>
            <a:r>
              <a:rPr lang="en-US" dirty="0"/>
              <a:t>Principles</a:t>
            </a:r>
          </a:p>
          <a:p>
            <a:pPr algn="ctr"/>
            <a:r>
              <a:rPr lang="en-US" dirty="0"/>
              <a:t>Skills</a:t>
            </a:r>
          </a:p>
          <a:p>
            <a:pPr algn="ctr"/>
            <a:r>
              <a:rPr lang="en-US" dirty="0"/>
              <a:t>What can usefully be done in 10 minutes?</a:t>
            </a:r>
          </a:p>
        </p:txBody>
      </p:sp>
    </p:spTree>
    <p:extLst>
      <p:ext uri="{BB962C8B-B14F-4D97-AF65-F5344CB8AC3E}">
        <p14:creationId xmlns:p14="http://schemas.microsoft.com/office/powerpoint/2010/main" val="353441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806FB-028B-D442-A463-80BE79594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Coaching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10990-BE8D-1348-A4DF-7A1A5ED1A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What do they want?</a:t>
            </a:r>
          </a:p>
          <a:p>
            <a:pPr algn="ctr"/>
            <a:r>
              <a:rPr lang="en-US" dirty="0"/>
              <a:t>What specifically?</a:t>
            </a:r>
          </a:p>
          <a:p>
            <a:pPr algn="ctr"/>
            <a:r>
              <a:rPr lang="en-US" dirty="0"/>
              <a:t>How will they know when they have it? (Felt-Sense)</a:t>
            </a:r>
          </a:p>
          <a:p>
            <a:pPr algn="ctr"/>
            <a:r>
              <a:rPr lang="en-US" dirty="0"/>
              <a:t>What needs to happen?</a:t>
            </a:r>
          </a:p>
          <a:p>
            <a:pPr algn="ctr"/>
            <a:r>
              <a:rPr lang="en-US" dirty="0"/>
              <a:t>What is stopping them? </a:t>
            </a:r>
          </a:p>
          <a:p>
            <a:pPr algn="ctr"/>
            <a:r>
              <a:rPr lang="en-US" dirty="0"/>
              <a:t>(How is that helping?)</a:t>
            </a:r>
          </a:p>
          <a:p>
            <a:pPr algn="ctr"/>
            <a:r>
              <a:rPr lang="en-US" dirty="0"/>
              <a:t>What will happen if they don’t?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613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D9790-A3E9-6248-9AF8-8577CA487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D3F2D-2A9D-C544-9B46-B8204FC52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200" b="1" u="sng" dirty="0"/>
              <a:t>Metaphor</a:t>
            </a:r>
          </a:p>
          <a:p>
            <a:pPr algn="ctr"/>
            <a:r>
              <a:rPr lang="en-US" dirty="0"/>
              <a:t>What kind of X?</a:t>
            </a:r>
          </a:p>
          <a:p>
            <a:pPr algn="ctr"/>
            <a:r>
              <a:rPr lang="en-US" dirty="0"/>
              <a:t>X like what?</a:t>
            </a:r>
          </a:p>
          <a:p>
            <a:pPr algn="ctr"/>
            <a:endParaRPr lang="en-US" dirty="0"/>
          </a:p>
          <a:p>
            <a:pPr algn="ctr"/>
            <a:r>
              <a:rPr lang="en-US" b="1" u="sng" dirty="0"/>
              <a:t>Asymptotic Medicine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080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C38E0-6B23-EB4D-A73A-8238C22F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Linguistic Patterns of Positive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3DDCE-F43C-B14B-ACBA-3C9B82E8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b="1" u="sng" dirty="0"/>
              <a:t>Indirect communication</a:t>
            </a:r>
          </a:p>
          <a:p>
            <a:pPr marL="0" indent="0" algn="ctr">
              <a:buNone/>
            </a:pPr>
            <a:r>
              <a:rPr lang="en-US" dirty="0"/>
              <a:t> Information communicated indirectly is far more effective than information communicated directly.  (Heraclitus)</a:t>
            </a:r>
          </a:p>
          <a:p>
            <a:pPr algn="ctr"/>
            <a:r>
              <a:rPr lang="en-US" dirty="0"/>
              <a:t>Bypass Critical Faculty</a:t>
            </a:r>
          </a:p>
          <a:p>
            <a:pPr algn="ctr"/>
            <a:r>
              <a:rPr lang="en-US" dirty="0"/>
              <a:t>Telling is not teaching</a:t>
            </a:r>
          </a:p>
          <a:p>
            <a:pPr algn="ctr"/>
            <a:r>
              <a:rPr lang="en-US" dirty="0"/>
              <a:t>Indirect suggestions:  </a:t>
            </a:r>
          </a:p>
          <a:p>
            <a:pPr algn="ctr"/>
            <a:r>
              <a:rPr lang="en-US" dirty="0"/>
              <a:t>”My friend John…”</a:t>
            </a:r>
          </a:p>
          <a:p>
            <a:pPr algn="ctr"/>
            <a:r>
              <a:rPr lang="en-US" dirty="0"/>
              <a:t>Metaphor</a:t>
            </a:r>
          </a:p>
          <a:p>
            <a:pPr algn="ctr"/>
            <a:r>
              <a:rPr lang="en-US" dirty="0"/>
              <a:t>Therapeutic tasks</a:t>
            </a:r>
          </a:p>
          <a:p>
            <a:pPr algn="ctr"/>
            <a:r>
              <a:rPr lang="en-US" dirty="0"/>
              <a:t>Miracle question</a:t>
            </a:r>
          </a:p>
        </p:txBody>
      </p:sp>
    </p:spTree>
    <p:extLst>
      <p:ext uri="{BB962C8B-B14F-4D97-AF65-F5344CB8AC3E}">
        <p14:creationId xmlns:p14="http://schemas.microsoft.com/office/powerpoint/2010/main" val="43157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292AA-E6BA-4046-BC7F-765B54053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Action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01A47-AFC8-8546-99DE-E0EEF8774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If you want someone to do something, tell them.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No hypnosis necessary.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Often people need dehypnotizing.</a:t>
            </a:r>
          </a:p>
        </p:txBody>
      </p:sp>
    </p:spTree>
    <p:extLst>
      <p:ext uri="{BB962C8B-B14F-4D97-AF65-F5344CB8AC3E}">
        <p14:creationId xmlns:p14="http://schemas.microsoft.com/office/powerpoint/2010/main" val="32331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9A2-4C89-074A-92E2-FD2FA0F5A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Positive Priming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8A6FA-4D99-8342-BC30-F8A68CE06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Linguistic Softeners</a:t>
            </a:r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dirty="0"/>
              <a:t>Make a collection of words that indicate desirable states and liberally throw them into the conversation: “comfort”, “ease”, “relief”, “relaxation”, “calm”.</a:t>
            </a:r>
          </a:p>
          <a:p>
            <a:endParaRPr lang="en-US" dirty="0"/>
          </a:p>
          <a:p>
            <a:pPr algn="ctr"/>
            <a:r>
              <a:rPr lang="en-US" dirty="0"/>
              <a:t>“When you are feeling more comfortable…” rather than: “when the pain has eased…”</a:t>
            </a:r>
          </a:p>
        </p:txBody>
      </p:sp>
    </p:spTree>
    <p:extLst>
      <p:ext uri="{BB962C8B-B14F-4D97-AF65-F5344CB8AC3E}">
        <p14:creationId xmlns:p14="http://schemas.microsoft.com/office/powerpoint/2010/main" val="268766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AE2D5-3BAD-D746-AD94-962133052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Pre-Suppositions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77919-7A99-194A-8C3B-D3318F225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The tacit (non-verbalized) assumption of something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Has to be accepted for the sentence to make sense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Bypasses conscious resistance: the instinct to meaning is stronger than the instinct to veracity.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“When you take the medicine regularly, you will find your symptoms come under control”</a:t>
            </a:r>
          </a:p>
        </p:txBody>
      </p:sp>
    </p:spTree>
    <p:extLst>
      <p:ext uri="{BB962C8B-B14F-4D97-AF65-F5344CB8AC3E}">
        <p14:creationId xmlns:p14="http://schemas.microsoft.com/office/powerpoint/2010/main" val="105328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C4039-5BF7-C84A-86FB-49F9B5298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Truisms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A3DAA-C97D-394F-B4D7-426AA65B1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4827"/>
            <a:ext cx="10515600" cy="3812135"/>
          </a:xfrm>
        </p:spPr>
        <p:txBody>
          <a:bodyPr/>
          <a:lstStyle/>
          <a:p>
            <a:pPr algn="ctr"/>
            <a:r>
              <a:rPr lang="en-US" dirty="0"/>
              <a:t>TTTP,  TTPP, TTTTPPP</a:t>
            </a:r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dirty="0"/>
              <a:t>“You have come here today, you are sitting in the chair, listening to me. You can relax, and tell me whatever you wish.”</a:t>
            </a:r>
          </a:p>
        </p:txBody>
      </p:sp>
    </p:spTree>
    <p:extLst>
      <p:ext uri="{BB962C8B-B14F-4D97-AF65-F5344CB8AC3E}">
        <p14:creationId xmlns:p14="http://schemas.microsoft.com/office/powerpoint/2010/main" val="112093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F2161-7049-7D43-9FB6-9E4D3F142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Embedded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3B4E3-C72E-1445-826A-F9AB7EC52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Orders or instructions contained in a larger sentence.</a:t>
            </a:r>
          </a:p>
          <a:p>
            <a:pPr algn="ctr"/>
            <a:r>
              <a:rPr lang="en-US" dirty="0"/>
              <a:t>Two in the earlier sentence</a:t>
            </a:r>
          </a:p>
          <a:p>
            <a:pPr algn="ctr"/>
            <a:r>
              <a:rPr lang="en-US" dirty="0"/>
              <a:t>“When you </a:t>
            </a:r>
            <a:r>
              <a:rPr lang="en-US" b="1" u="sng" dirty="0"/>
              <a:t>take the medicine regularly</a:t>
            </a:r>
            <a:r>
              <a:rPr lang="en-US" dirty="0"/>
              <a:t>, you will find </a:t>
            </a:r>
            <a:r>
              <a:rPr lang="en-US" b="1" u="sng" dirty="0"/>
              <a:t>your symptoms come under control”</a:t>
            </a:r>
          </a:p>
          <a:p>
            <a:pPr algn="ctr"/>
            <a:r>
              <a:rPr lang="en-US" dirty="0"/>
              <a:t>Voice inflection:  downwards is a command</a:t>
            </a:r>
          </a:p>
          <a:p>
            <a:pPr algn="ctr"/>
            <a:r>
              <a:rPr lang="en-US" dirty="0"/>
              <a:t>Analogue Marking : use gestures for emphasis</a:t>
            </a:r>
          </a:p>
          <a:p>
            <a:pPr algn="ctr"/>
            <a:r>
              <a:rPr lang="en-US" dirty="0"/>
              <a:t>“I don’t know how you are going to get over this.” (Dr. Milton Erickson)</a:t>
            </a:r>
          </a:p>
        </p:txBody>
      </p:sp>
    </p:spTree>
    <p:extLst>
      <p:ext uri="{BB962C8B-B14F-4D97-AF65-F5344CB8AC3E}">
        <p14:creationId xmlns:p14="http://schemas.microsoft.com/office/powerpoint/2010/main" val="344342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89674-6AEC-1A48-93C0-EBFBCA852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Embedded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1C317-BCCE-8F4D-97FC-9E303C9EF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6869"/>
            <a:ext cx="10515600" cy="3770094"/>
          </a:xfrm>
        </p:spPr>
        <p:txBody>
          <a:bodyPr/>
          <a:lstStyle/>
          <a:p>
            <a:pPr algn="ctr"/>
            <a:r>
              <a:rPr lang="en-US" dirty="0"/>
              <a:t>A question contained in a longer sentence.</a:t>
            </a:r>
          </a:p>
          <a:p>
            <a:endParaRPr lang="en-US" dirty="0"/>
          </a:p>
          <a:p>
            <a:pPr algn="ctr"/>
            <a:r>
              <a:rPr lang="en-US" dirty="0"/>
              <a:t>“I wonder… how quickly you will start to feel better?”</a:t>
            </a:r>
          </a:p>
          <a:p>
            <a:endParaRPr lang="en-US" dirty="0"/>
          </a:p>
          <a:p>
            <a:pPr algn="ctr"/>
            <a:r>
              <a:rPr lang="en-US" dirty="0"/>
              <a:t>Upward inflection on “wonder”, downward on “start to feel better. </a:t>
            </a:r>
          </a:p>
        </p:txBody>
      </p:sp>
    </p:spTree>
    <p:extLst>
      <p:ext uri="{BB962C8B-B14F-4D97-AF65-F5344CB8AC3E}">
        <p14:creationId xmlns:p14="http://schemas.microsoft.com/office/powerpoint/2010/main" val="384246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FD3F4-D446-5842-90E2-EFA20D697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Tag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C9D3E-2230-024B-84B7-9572955DE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“This seems like useful stuff, doesn’t it?”</a:t>
            </a:r>
          </a:p>
          <a:p>
            <a:pPr algn="ctr"/>
            <a:r>
              <a:rPr lang="en-US" dirty="0"/>
              <a:t>“You see my point, don’t you?”</a:t>
            </a:r>
          </a:p>
          <a:p>
            <a:pPr algn="ctr"/>
            <a:r>
              <a:rPr lang="en-US" dirty="0"/>
              <a:t>“You can, can you not?”</a:t>
            </a:r>
          </a:p>
          <a:p>
            <a:pPr algn="ctr"/>
            <a:r>
              <a:rPr lang="en-US" dirty="0"/>
              <a:t>Elicits ”yes-set”: concordance</a:t>
            </a:r>
          </a:p>
          <a:p>
            <a:endParaRPr lang="en-US" dirty="0"/>
          </a:p>
          <a:p>
            <a:pPr algn="ctr"/>
            <a:r>
              <a:rPr lang="en-US" dirty="0"/>
              <a:t>Negative Tag questions</a:t>
            </a:r>
          </a:p>
          <a:p>
            <a:pPr algn="ctr"/>
            <a:r>
              <a:rPr lang="en-US" dirty="0"/>
              <a:t>“You can close your eyes, can you not?”</a:t>
            </a:r>
          </a:p>
          <a:p>
            <a:pPr algn="ctr"/>
            <a:r>
              <a:rPr lang="en-US" dirty="0"/>
              <a:t>“You can give up smoking, can you not?”</a:t>
            </a:r>
          </a:p>
        </p:txBody>
      </p:sp>
    </p:spTree>
    <p:extLst>
      <p:ext uri="{BB962C8B-B14F-4D97-AF65-F5344CB8AC3E}">
        <p14:creationId xmlns:p14="http://schemas.microsoft.com/office/powerpoint/2010/main" val="287575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F90C1-BA9C-654B-B37C-2C4F06F74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GP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8358D-3E78-044E-99C1-30493373E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30-40 patients/ day</a:t>
            </a:r>
          </a:p>
          <a:p>
            <a:pPr algn="ctr"/>
            <a:r>
              <a:rPr lang="en-US" dirty="0"/>
              <a:t>10 minutes</a:t>
            </a:r>
          </a:p>
          <a:p>
            <a:pPr algn="ctr"/>
            <a:r>
              <a:rPr lang="en-US" dirty="0"/>
              <a:t>2.7 problems</a:t>
            </a:r>
          </a:p>
          <a:p>
            <a:pPr algn="ctr"/>
            <a:r>
              <a:rPr lang="en-US" dirty="0"/>
              <a:t>A conversation with a purpose</a:t>
            </a:r>
          </a:p>
          <a:p>
            <a:pPr algn="ctr"/>
            <a:r>
              <a:rPr lang="en-US" dirty="0"/>
              <a:t>The Long Interview (Balint: The Drug-Doctor)</a:t>
            </a:r>
          </a:p>
          <a:p>
            <a:pPr algn="ctr"/>
            <a:r>
              <a:rPr lang="en-US" dirty="0"/>
              <a:t>Conversational Hypnosis: Communication awareness/skills</a:t>
            </a:r>
          </a:p>
          <a:p>
            <a:pPr algn="ctr"/>
            <a:r>
              <a:rPr lang="en-US" dirty="0"/>
              <a:t>Teaching frame: Advanced communication skills</a:t>
            </a:r>
          </a:p>
        </p:txBody>
      </p:sp>
    </p:spTree>
    <p:extLst>
      <p:ext uri="{BB962C8B-B14F-4D97-AF65-F5344CB8AC3E}">
        <p14:creationId xmlns:p14="http://schemas.microsoft.com/office/powerpoint/2010/main" val="362403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85684-72EB-8C4C-B5A1-39FD19A4F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Negative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B441A-619D-E543-A46D-1907CDDA4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“I don’t want you to use this too soon.”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Good for the mis-matchers, polarity responders: “Yes but…”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“Try…”</a:t>
            </a:r>
          </a:p>
          <a:p>
            <a:pPr algn="ctr"/>
            <a:r>
              <a:rPr lang="en-US" dirty="0"/>
              <a:t>Try implies failure. ”I tried to open the door.”</a:t>
            </a:r>
          </a:p>
          <a:p>
            <a:pPr algn="ctr"/>
            <a:r>
              <a:rPr lang="en-US" dirty="0"/>
              <a:t>So ”try to resist…”</a:t>
            </a:r>
          </a:p>
          <a:p>
            <a:pPr algn="ctr"/>
            <a:r>
              <a:rPr lang="en-US" dirty="0"/>
              <a:t>“Don’t sleep, try to stay awake.”</a:t>
            </a:r>
          </a:p>
        </p:txBody>
      </p:sp>
    </p:spTree>
    <p:extLst>
      <p:ext uri="{BB962C8B-B14F-4D97-AF65-F5344CB8AC3E}">
        <p14:creationId xmlns:p14="http://schemas.microsoft.com/office/powerpoint/2010/main" val="282782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EB36A-E078-7F48-AF29-55BA54F7A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Conversational Postulate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79634-1AF3-FD4B-9208-0268FD648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5337"/>
            <a:ext cx="10515600" cy="3801625"/>
          </a:xfrm>
        </p:spPr>
        <p:txBody>
          <a:bodyPr/>
          <a:lstStyle/>
          <a:p>
            <a:pPr algn="ctr"/>
            <a:r>
              <a:rPr lang="en-US" dirty="0"/>
              <a:t>A command framed as a question</a:t>
            </a:r>
          </a:p>
          <a:p>
            <a:endParaRPr lang="en-US" dirty="0"/>
          </a:p>
          <a:p>
            <a:pPr algn="ctr"/>
            <a:r>
              <a:rPr lang="en-US" dirty="0"/>
              <a:t>“Can you…remember the last time you were really relaxed?”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“Were you born in a barn?”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36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E4314-5AEF-5B47-A0CF-6159952C0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Ambiguity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BB157-8926-DF42-AA7B-742B32551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Phonological.    	Right/rite, sole/soul etc. Unconscious/unconscious.</a:t>
            </a:r>
          </a:p>
          <a:p>
            <a:r>
              <a:rPr lang="en-US" dirty="0"/>
              <a:t>Syntactic.		Running shoes</a:t>
            </a:r>
          </a:p>
          <a:p>
            <a:r>
              <a:rPr lang="en-US" dirty="0"/>
              <a:t>Scope.		I shot an elephant in my </a:t>
            </a:r>
            <a:r>
              <a:rPr lang="en-US" dirty="0" err="1"/>
              <a:t>pyjamas</a:t>
            </a:r>
            <a:endParaRPr lang="en-US" dirty="0"/>
          </a:p>
          <a:p>
            <a:r>
              <a:rPr lang="en-US" dirty="0"/>
              <a:t>Punctuation.	None.  Run sentences into each other, often with a 			conjunction.  ”Is there anything you can do 					something?”</a:t>
            </a:r>
          </a:p>
          <a:p>
            <a:endParaRPr lang="en-US" dirty="0"/>
          </a:p>
          <a:p>
            <a:r>
              <a:rPr lang="en-US" dirty="0"/>
              <a:t>“I don’t think (.) I can do it.”   (Reframe by inserting the full-stop)</a:t>
            </a:r>
          </a:p>
        </p:txBody>
      </p:sp>
    </p:spTree>
    <p:extLst>
      <p:ext uri="{BB962C8B-B14F-4D97-AF65-F5344CB8AC3E}">
        <p14:creationId xmlns:p14="http://schemas.microsoft.com/office/powerpoint/2010/main" val="81348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85E2F-3F22-B14D-95C9-AED192608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Confusion/amnesia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0448F-AE65-6945-A7C6-1EF45C1DD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Artful vagueness creates confusion</a:t>
            </a:r>
          </a:p>
          <a:p>
            <a:endParaRPr lang="en-US" dirty="0"/>
          </a:p>
          <a:p>
            <a:pPr algn="ctr"/>
            <a:r>
              <a:rPr lang="en-US" dirty="0"/>
              <a:t>Drive them our of their box, then irreparably break it.</a:t>
            </a:r>
          </a:p>
          <a:p>
            <a:endParaRPr lang="en-US" dirty="0"/>
          </a:p>
          <a:p>
            <a:pPr algn="ctr"/>
            <a:r>
              <a:rPr lang="en-US" dirty="0"/>
              <a:t>“How will it be in the future when you don’t have to feel like that any more?”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“Remember to forget the things that you no longer need to remember now”</a:t>
            </a:r>
          </a:p>
        </p:txBody>
      </p:sp>
    </p:spTree>
    <p:extLst>
      <p:ext uri="{BB962C8B-B14F-4D97-AF65-F5344CB8AC3E}">
        <p14:creationId xmlns:p14="http://schemas.microsoft.com/office/powerpoint/2010/main" val="36319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60411-D0AD-3646-B575-7AF3C3303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u="sng" dirty="0"/>
              <a:t>Modal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865BF-5F67-294F-873A-1986E61BF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Possibility – “could”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Desire – “want”</a:t>
            </a:r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dirty="0"/>
              <a:t>Necessity – “must” </a:t>
            </a:r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/>
              <a:t>Note and use hierarchy (theirs and yours)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840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9490D-4F5C-4A4B-83E4-5C9678A1C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Double Bind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A1FD5-EEFB-194F-9AE6-7BE26548B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399"/>
            <a:ext cx="10515600" cy="3738563"/>
          </a:xfrm>
        </p:spPr>
        <p:txBody>
          <a:bodyPr/>
          <a:lstStyle/>
          <a:p>
            <a:pPr algn="ctr"/>
            <a:r>
              <a:rPr lang="en-US" dirty="0"/>
              <a:t>The illusion of choice</a:t>
            </a:r>
          </a:p>
          <a:p>
            <a:endParaRPr lang="en-US" dirty="0"/>
          </a:p>
          <a:p>
            <a:pPr algn="ctr"/>
            <a:r>
              <a:rPr lang="en-US" dirty="0"/>
              <a:t>“Will you… before or after…”</a:t>
            </a:r>
          </a:p>
          <a:p>
            <a:pPr algn="ctr"/>
            <a:r>
              <a:rPr lang="en-US" dirty="0"/>
              <a:t>“You can close your eyes now, or in a little while…”</a:t>
            </a:r>
          </a:p>
        </p:txBody>
      </p:sp>
    </p:spTree>
    <p:extLst>
      <p:ext uri="{BB962C8B-B14F-4D97-AF65-F5344CB8AC3E}">
        <p14:creationId xmlns:p14="http://schemas.microsoft.com/office/powerpoint/2010/main" val="408689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89C89-D0F8-F047-BDE5-036638021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Mind-Reading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113F6-FF3D-DB47-B143-3C7FE23B7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“You probably already know…”</a:t>
            </a:r>
          </a:p>
          <a:p>
            <a:pPr algn="ctr"/>
            <a:endParaRPr lang="en-US" dirty="0"/>
          </a:p>
          <a:p>
            <a:pPr algn="ctr"/>
            <a:r>
              <a:rPr lang="en-US" sz="4400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Cause and effect</a:t>
            </a:r>
          </a:p>
          <a:p>
            <a:pPr algn="ctr"/>
            <a:r>
              <a:rPr lang="en-US" dirty="0"/>
              <a:t>“If you… then…”</a:t>
            </a:r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sz="4400" b="1" u="sng" dirty="0">
                <a:latin typeface="+mj-lt"/>
              </a:rPr>
              <a:t>Complex Equivalence</a:t>
            </a:r>
          </a:p>
          <a:p>
            <a:pPr algn="ctr"/>
            <a:r>
              <a:rPr lang="en-US" dirty="0"/>
              <a:t>“When you are mindful you are most resourceful.”</a:t>
            </a:r>
          </a:p>
          <a:p>
            <a:pPr algn="ctr"/>
            <a:endParaRPr lang="en-US" dirty="0">
              <a:latin typeface="+mj-lt"/>
            </a:endParaRPr>
          </a:p>
          <a:p>
            <a:pPr algn="ctr"/>
            <a:endParaRPr lang="en-US" sz="4400" b="1" u="sng" dirty="0">
              <a:latin typeface="+mj-lt"/>
            </a:endParaRPr>
          </a:p>
          <a:p>
            <a:pPr algn="ctr"/>
            <a:endParaRPr lang="en-US" sz="4400" b="1" u="sng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93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B38ED-9BCC-F448-84AA-69A1700C1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Dependent 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CADEC-F31D-4341-99BE-65B1C5118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As, when, don’t, until</a:t>
            </a:r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/>
              <a:t>“As you close your eyes you can remember a pleasant memory…”</a:t>
            </a:r>
          </a:p>
          <a:p>
            <a:pPr marL="0" indent="0" algn="ctr">
              <a:buNone/>
            </a:pPr>
            <a:r>
              <a:rPr lang="en-US" dirty="0"/>
              <a:t>“As you hand touches your leg you can go deeper…”</a:t>
            </a:r>
          </a:p>
          <a:p>
            <a:pPr marL="0" indent="0" algn="ctr">
              <a:buNone/>
            </a:pPr>
            <a:r>
              <a:rPr lang="en-US" dirty="0"/>
              <a:t>“Every time you breathe out you can become more relaxed…”</a:t>
            </a:r>
          </a:p>
          <a:p>
            <a:pPr marL="0" indent="0" algn="ctr">
              <a:buNone/>
            </a:pPr>
            <a:r>
              <a:rPr lang="en-US" dirty="0"/>
              <a:t>“Don’t open your eyes until you unconscious mind knows it has integrated all the useful learning…”</a:t>
            </a:r>
          </a:p>
        </p:txBody>
      </p:sp>
    </p:spTree>
    <p:extLst>
      <p:ext uri="{BB962C8B-B14F-4D97-AF65-F5344CB8AC3E}">
        <p14:creationId xmlns:p14="http://schemas.microsoft.com/office/powerpoint/2010/main" val="96046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DA02E-B407-0B4A-AB1C-8B9344002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Turning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78E5D-1D6B-B948-8E70-30014BBFD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dirty="0"/>
              <a:t>“but…”, “however”</a:t>
            </a:r>
          </a:p>
          <a:p>
            <a:pPr algn="ctr"/>
            <a:r>
              <a:rPr lang="en-US" dirty="0"/>
              <a:t>Universal destroyers: negate or diminish all that has </a:t>
            </a:r>
            <a:r>
              <a:rPr lang="en-US" dirty="0" err="1"/>
              <a:t>preceeded</a:t>
            </a:r>
            <a:r>
              <a:rPr lang="en-US" dirty="0"/>
              <a:t> them</a:t>
            </a:r>
          </a:p>
          <a:p>
            <a:endParaRPr lang="en-US" dirty="0"/>
          </a:p>
          <a:p>
            <a:pPr algn="ctr"/>
            <a:r>
              <a:rPr lang="en-US" dirty="0"/>
              <a:t>Sentence structure very important.</a:t>
            </a:r>
          </a:p>
          <a:p>
            <a:pPr algn="ctr"/>
            <a:r>
              <a:rPr lang="en-US" dirty="0"/>
              <a:t>Possibility, turning word, reassurance/desired outcome.</a:t>
            </a:r>
          </a:p>
          <a:p>
            <a:endParaRPr lang="en-US" dirty="0"/>
          </a:p>
          <a:p>
            <a:pPr algn="ctr"/>
            <a:r>
              <a:rPr lang="en-US" dirty="0"/>
              <a:t>“You were worried that these symptoms meant that you had something seriously wrong with you, but, I have examined you thoroughly and all is well.” </a:t>
            </a:r>
          </a:p>
          <a:p>
            <a:pPr algn="ctr"/>
            <a:r>
              <a:rPr lang="en-US" dirty="0"/>
              <a:t>Can often substitute ”and…” for “but…”. ”I appreciate…, and…”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82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69E7B-F118-004E-B5F2-27990DA5E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Primacy and Recency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33A39-BBAA-E44D-8AFF-6E460F5A3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74731"/>
            <a:ext cx="10515600" cy="3402232"/>
          </a:xfrm>
        </p:spPr>
        <p:txBody>
          <a:bodyPr/>
          <a:lstStyle/>
          <a:p>
            <a:pPr algn="ctr"/>
            <a:r>
              <a:rPr lang="en-US" dirty="0"/>
              <a:t>People respond to the first and last of a set of statements.</a:t>
            </a:r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dirty="0"/>
              <a:t>Put the important stuff in these places</a:t>
            </a:r>
          </a:p>
        </p:txBody>
      </p:sp>
    </p:spTree>
    <p:extLst>
      <p:ext uri="{BB962C8B-B14F-4D97-AF65-F5344CB8AC3E}">
        <p14:creationId xmlns:p14="http://schemas.microsoft.com/office/powerpoint/2010/main" val="158947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26689-5D55-1146-9B4C-D33E69FDE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GP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2C372-8A86-CE4C-83A9-3E7924312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dirty="0"/>
              <a:t>Only clinicians in NHS who cannot discharge patients</a:t>
            </a:r>
          </a:p>
          <a:p>
            <a:pPr algn="ctr"/>
            <a:r>
              <a:rPr lang="en-US" dirty="0"/>
              <a:t>EBM meets creativity</a:t>
            </a:r>
          </a:p>
          <a:p>
            <a:pPr algn="ctr"/>
            <a:r>
              <a:rPr lang="en-US" dirty="0"/>
              <a:t>Clinical Hypnosis</a:t>
            </a:r>
          </a:p>
          <a:p>
            <a:pPr algn="ctr"/>
            <a:r>
              <a:rPr lang="en-US" dirty="0"/>
              <a:t>What to do when you don’t know what to do.</a:t>
            </a:r>
          </a:p>
          <a:p>
            <a:pPr algn="ctr"/>
            <a:r>
              <a:rPr lang="en-US" dirty="0"/>
              <a:t>Art/science</a:t>
            </a:r>
          </a:p>
          <a:p>
            <a:pPr algn="ctr"/>
            <a:r>
              <a:rPr lang="en-US" dirty="0"/>
              <a:t>Paradigm Shift</a:t>
            </a:r>
          </a:p>
          <a:p>
            <a:pPr algn="ctr"/>
            <a:r>
              <a:rPr lang="en-US" dirty="0"/>
              <a:t>Doctor as Teacher</a:t>
            </a:r>
          </a:p>
          <a:p>
            <a:pPr algn="ctr"/>
            <a:r>
              <a:rPr lang="en-US" dirty="0"/>
              <a:t>The Error-Correction Error</a:t>
            </a:r>
          </a:p>
          <a:p>
            <a:pPr algn="ctr"/>
            <a:r>
              <a:rPr lang="en-US" dirty="0"/>
              <a:t>Dis-ease: loss of rapport between conscious and unconscious minds</a:t>
            </a:r>
          </a:p>
          <a:p>
            <a:pPr algn="ctr"/>
            <a:r>
              <a:rPr lang="en-US" dirty="0"/>
              <a:t>Hippocrates: Natural forces within us that are the true healers of dis-ease</a:t>
            </a:r>
          </a:p>
          <a:p>
            <a:pPr algn="ctr"/>
            <a:r>
              <a:rPr lang="en-US" dirty="0"/>
              <a:t>The Weather</a:t>
            </a:r>
          </a:p>
        </p:txBody>
      </p:sp>
    </p:spTree>
    <p:extLst>
      <p:ext uri="{BB962C8B-B14F-4D97-AF65-F5344CB8AC3E}">
        <p14:creationId xmlns:p14="http://schemas.microsoft.com/office/powerpoint/2010/main" val="424271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90085-7AE5-254D-A099-6A9AB6E60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Framing/Reframing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8CA17-BE3D-2F42-9557-4D5F2769E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dirty="0"/>
              <a:t>Content: the meaning of any given content is unique and specific to each individual observer.</a:t>
            </a:r>
          </a:p>
          <a:p>
            <a:endParaRPr lang="en-US" dirty="0"/>
          </a:p>
          <a:p>
            <a:pPr algn="ctr"/>
            <a:r>
              <a:rPr lang="en-US" dirty="0"/>
              <a:t>Context: all behavior is useful in some context</a:t>
            </a:r>
          </a:p>
          <a:p>
            <a:endParaRPr lang="en-US" dirty="0"/>
          </a:p>
          <a:p>
            <a:pPr algn="ctr"/>
            <a:r>
              <a:rPr lang="en-US" dirty="0"/>
              <a:t>Negative framing confusion pattern: </a:t>
            </a:r>
          </a:p>
          <a:p>
            <a:pPr algn="ctr"/>
            <a:r>
              <a:rPr lang="en-US" dirty="0"/>
              <a:t>Desired action, because, undesired action, rhetorical tag</a:t>
            </a:r>
          </a:p>
          <a:p>
            <a:pPr algn="ctr"/>
            <a:r>
              <a:rPr lang="en-US" dirty="0"/>
              <a:t>“Let’s get on with this because we do not want to have to wait much longer, do we?”  </a:t>
            </a:r>
          </a:p>
          <a:p>
            <a:pPr algn="ctr"/>
            <a:r>
              <a:rPr lang="en-US" dirty="0"/>
              <a:t>Gets reply: “No”, which means: “I agree.”</a:t>
            </a:r>
          </a:p>
        </p:txBody>
      </p:sp>
    </p:spTree>
    <p:extLst>
      <p:ext uri="{BB962C8B-B14F-4D97-AF65-F5344CB8AC3E}">
        <p14:creationId xmlns:p14="http://schemas.microsoft.com/office/powerpoint/2010/main" val="124399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6CBD4-D5EB-9040-AEF4-4F818C085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Perceptual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1E68F-2F0F-0E4E-BA96-6A5B0D820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dirty="0"/>
              <a:t>Visual</a:t>
            </a:r>
          </a:p>
          <a:p>
            <a:pPr algn="ctr"/>
            <a:r>
              <a:rPr lang="en-US" dirty="0"/>
              <a:t>Auditory</a:t>
            </a:r>
          </a:p>
          <a:p>
            <a:pPr algn="ctr"/>
            <a:r>
              <a:rPr lang="en-US" dirty="0"/>
              <a:t>Kinaesthetic</a:t>
            </a:r>
          </a:p>
          <a:p>
            <a:pPr algn="ctr"/>
            <a:r>
              <a:rPr lang="en-US" dirty="0"/>
              <a:t>Olfactory</a:t>
            </a:r>
          </a:p>
          <a:p>
            <a:pPr algn="ctr"/>
            <a:r>
              <a:rPr lang="en-US" dirty="0"/>
              <a:t>Gustatory</a:t>
            </a:r>
          </a:p>
          <a:p>
            <a:endParaRPr lang="en-US" dirty="0"/>
          </a:p>
          <a:p>
            <a:pPr algn="ctr"/>
            <a:r>
              <a:rPr lang="en-US" dirty="0"/>
              <a:t>Charisma pattern:  KAV</a:t>
            </a:r>
          </a:p>
          <a:p>
            <a:pPr algn="ctr"/>
            <a:r>
              <a:rPr lang="en-US" dirty="0"/>
              <a:t>”As you sit here, listening to me, you might like to see yourself…”</a:t>
            </a:r>
          </a:p>
          <a:p>
            <a:pPr algn="ctr"/>
            <a:r>
              <a:rPr lang="en-US" dirty="0"/>
              <a:t>“Imagine how good you are going to feel when you hear yourself describing your vision of the future.”</a:t>
            </a:r>
          </a:p>
        </p:txBody>
      </p:sp>
    </p:spTree>
    <p:extLst>
      <p:ext uri="{BB962C8B-B14F-4D97-AF65-F5344CB8AC3E}">
        <p14:creationId xmlns:p14="http://schemas.microsoft.com/office/powerpoint/2010/main" val="38888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13967-A293-5D4C-BCAF-2753D066E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Combinations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C5F05-3029-B943-8E16-376F910C2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2275"/>
            <a:ext cx="10515600" cy="3864687"/>
          </a:xfrm>
        </p:spPr>
        <p:txBody>
          <a:bodyPr/>
          <a:lstStyle/>
          <a:p>
            <a:pPr algn="ctr"/>
            <a:r>
              <a:rPr lang="en-US" dirty="0"/>
              <a:t>Presupposition and embedded command</a:t>
            </a:r>
          </a:p>
          <a:p>
            <a:endParaRPr lang="en-US" dirty="0"/>
          </a:p>
          <a:p>
            <a:pPr algn="ctr"/>
            <a:r>
              <a:rPr lang="en-US" dirty="0"/>
              <a:t>“The more…, the more…”</a:t>
            </a:r>
          </a:p>
          <a:p>
            <a:endParaRPr lang="en-US" dirty="0"/>
          </a:p>
          <a:p>
            <a:pPr algn="ctr"/>
            <a:r>
              <a:rPr lang="en-US" dirty="0"/>
              <a:t>“I know there is something that makes you feel really good.”</a:t>
            </a:r>
          </a:p>
        </p:txBody>
      </p:sp>
    </p:spTree>
    <p:extLst>
      <p:ext uri="{BB962C8B-B14F-4D97-AF65-F5344CB8AC3E}">
        <p14:creationId xmlns:p14="http://schemas.microsoft.com/office/powerpoint/2010/main" val="280277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E17A2-5363-354D-9FB9-AC376853D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Change Pattern (conversational)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65299-FC95-B545-8562-3F0B770A0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r>
              <a:rPr lang="en-US" dirty="0"/>
              <a:t>1.Identify the structure of the “problem”</a:t>
            </a:r>
          </a:p>
          <a:p>
            <a:pPr algn="ctr"/>
            <a:r>
              <a:rPr lang="en-US" dirty="0"/>
              <a:t>Trigger</a:t>
            </a:r>
          </a:p>
          <a:p>
            <a:pPr algn="ctr"/>
            <a:r>
              <a:rPr lang="en-US" dirty="0"/>
              <a:t>Pattern</a:t>
            </a:r>
          </a:p>
          <a:p>
            <a:pPr algn="ctr"/>
            <a:r>
              <a:rPr lang="en-US" dirty="0"/>
              <a:t>Positive Intention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2. Access resources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3. Disrupt the pattern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4. Attach a better response/resourced state to the trigger(s)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5. Notice the difference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6.Future-pace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7. Install</a:t>
            </a:r>
          </a:p>
          <a:p>
            <a:pPr algn="ctr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22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5E6CB-D80F-1C4D-93CA-FE80970E4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/>
              <a:t>Change Pattern (Hypnotic)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5F780-E5D2-3042-93CB-DBD5C172F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Associate with the problem state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Dissassociate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Associate with the resource state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Collapse the resource state into the problem state</a:t>
            </a:r>
          </a:p>
        </p:txBody>
      </p:sp>
    </p:spTree>
    <p:extLst>
      <p:ext uri="{BB962C8B-B14F-4D97-AF65-F5344CB8AC3E}">
        <p14:creationId xmlns:p14="http://schemas.microsoft.com/office/powerpoint/2010/main" val="38356497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584A2-A685-B94E-B55E-4B8703817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4840"/>
            <a:ext cx="10515600" cy="1083028"/>
          </a:xfrm>
        </p:spPr>
        <p:txBody>
          <a:bodyPr/>
          <a:lstStyle/>
          <a:p>
            <a:pPr algn="ctr"/>
            <a:r>
              <a:rPr lang="en-US" b="1" u="sng" dirty="0"/>
              <a:t>Ration Empathy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FCECC-6D6C-DC48-B2CE-59E3494D9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6443"/>
            <a:ext cx="10515600" cy="3580519"/>
          </a:xfrm>
        </p:spPr>
        <p:txBody>
          <a:bodyPr/>
          <a:lstStyle/>
          <a:p>
            <a:r>
              <a:rPr lang="en-US" dirty="0"/>
              <a:t>Empathy is not the same as rapport, which is essential throughout.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antidote to empathy is humour.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Do what you do seriously, with great humour</a:t>
            </a:r>
          </a:p>
        </p:txBody>
      </p:sp>
    </p:spTree>
    <p:extLst>
      <p:ext uri="{BB962C8B-B14F-4D97-AF65-F5344CB8AC3E}">
        <p14:creationId xmlns:p14="http://schemas.microsoft.com/office/powerpoint/2010/main" val="352378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10939-3F20-F84B-9CDB-16D232635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B5301-1F0A-7F43-8AB6-4F5FA3863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Outcome-Focus</a:t>
            </a:r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dirty="0"/>
              <a:t>Calibration</a:t>
            </a:r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dirty="0"/>
              <a:t>State</a:t>
            </a:r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dirty="0"/>
              <a:t>The body keeps the score: neuro-muscular lock</a:t>
            </a:r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dirty="0"/>
              <a:t>First connection always to self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18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B0EE0-3263-0345-B6AB-C47715D79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Parting Note…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82B91-A736-CA40-A814-1F16EECE8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dirty="0"/>
              <a:t>Beginner’s Mind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Put on your “L-Plates”</a:t>
            </a:r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dirty="0"/>
              <a:t>Listen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Laugh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Look to the future</a:t>
            </a:r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dirty="0"/>
              <a:t>Learn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0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18A6-D43B-C841-837F-1E8CCEBDD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BCA6A-05A6-BF45-AC54-1C95C49B9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Dr. Mark E.W. Chambers</a:t>
            </a:r>
          </a:p>
          <a:p>
            <a:pPr algn="ctr"/>
            <a:r>
              <a:rPr lang="en-US" dirty="0" err="1"/>
              <a:t>MCTraining.org.uk</a:t>
            </a:r>
            <a:endParaRPr lang="en-US" dirty="0"/>
          </a:p>
          <a:p>
            <a:pPr algn="ctr"/>
            <a:r>
              <a:rPr lang="en-US" dirty="0">
                <a:hlinkClick r:id="rId2"/>
              </a:rPr>
              <a:t>mewchambers@icloud.com</a:t>
            </a:r>
            <a:endParaRPr lang="en-US" dirty="0"/>
          </a:p>
          <a:p>
            <a:pPr algn="ctr"/>
            <a:r>
              <a:rPr lang="en-US" dirty="0"/>
              <a:t>07968 046315</a:t>
            </a:r>
          </a:p>
          <a:p>
            <a:pPr algn="ctr"/>
            <a:r>
              <a:rPr lang="en-US" dirty="0"/>
              <a:t>and</a:t>
            </a:r>
          </a:p>
          <a:p>
            <a:pPr algn="ctr"/>
            <a:r>
              <a:rPr lang="en-US" dirty="0" err="1"/>
              <a:t>Rezilience.co.uk</a:t>
            </a:r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D6FFE7-8BFB-0B42-803B-52E81D3489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375" y="540015"/>
            <a:ext cx="2381250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5289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D43EA-831D-F848-B2A3-9D5999A81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9B03D-AD13-C94D-BB17-59E0D2CED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/>
              <a:t>The Doctor, His Patient and the Illness 	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Edition 1964 Churchill Livingstone</a:t>
            </a:r>
          </a:p>
          <a:p>
            <a:r>
              <a:rPr lang="en-US" dirty="0" err="1"/>
              <a:t>Dr.Michael</a:t>
            </a:r>
            <a:r>
              <a:rPr lang="en-US" dirty="0"/>
              <a:t> Balint   </a:t>
            </a:r>
          </a:p>
          <a:p>
            <a:endParaRPr lang="en-US" dirty="0"/>
          </a:p>
          <a:p>
            <a:r>
              <a:rPr lang="en-US" b="1" dirty="0"/>
              <a:t>The Inner Consultation 	</a:t>
            </a:r>
            <a:r>
              <a:rPr lang="en-US" dirty="0"/>
              <a:t>2nd Edition 2005 Radcliffe</a:t>
            </a:r>
          </a:p>
          <a:p>
            <a:r>
              <a:rPr lang="en-US" b="1" dirty="0"/>
              <a:t>The Inner Apprentice 	</a:t>
            </a:r>
            <a:r>
              <a:rPr lang="en-US" dirty="0"/>
              <a:t>2nd Edition 2005 Radcliffe</a:t>
            </a:r>
          </a:p>
          <a:p>
            <a:r>
              <a:rPr lang="en-US" dirty="0"/>
              <a:t>Roger </a:t>
            </a:r>
            <a:r>
              <a:rPr lang="en-US" dirty="0" err="1"/>
              <a:t>Neighbour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An Uncommon Therapy</a:t>
            </a:r>
          </a:p>
          <a:p>
            <a:r>
              <a:rPr lang="en-US" dirty="0"/>
              <a:t>Jay Haley 1986 Norton</a:t>
            </a:r>
          </a:p>
          <a:p>
            <a:endParaRPr lang="en-US" dirty="0"/>
          </a:p>
          <a:p>
            <a:r>
              <a:rPr lang="en-US" b="1" dirty="0"/>
              <a:t>My Voice Will Go With You</a:t>
            </a:r>
          </a:p>
          <a:p>
            <a:r>
              <a:rPr lang="en-US" dirty="0"/>
              <a:t>Sidney Rosen 1991 Norton</a:t>
            </a:r>
          </a:p>
          <a:p>
            <a:endParaRPr lang="en-US" dirty="0"/>
          </a:p>
          <a:p>
            <a:r>
              <a:rPr lang="en-US" b="1" dirty="0"/>
              <a:t>Clean Language 	</a:t>
            </a:r>
            <a:r>
              <a:rPr lang="en-US" dirty="0"/>
              <a:t> 2008 Crown House</a:t>
            </a:r>
            <a:endParaRPr lang="en-US" b="1" dirty="0"/>
          </a:p>
          <a:p>
            <a:r>
              <a:rPr lang="en-US" dirty="0"/>
              <a:t>Sullivan and Rees</a:t>
            </a:r>
          </a:p>
        </p:txBody>
      </p:sp>
    </p:spTree>
    <p:extLst>
      <p:ext uri="{BB962C8B-B14F-4D97-AF65-F5344CB8AC3E}">
        <p14:creationId xmlns:p14="http://schemas.microsoft.com/office/powerpoint/2010/main" val="3235836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8C1D2-C415-1B41-87ED-2788D5994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Attitude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36B46-A18F-8C49-966D-AD9015A6C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Compassion</a:t>
            </a:r>
          </a:p>
          <a:p>
            <a:pPr algn="ctr"/>
            <a:r>
              <a:rPr lang="en-US" dirty="0"/>
              <a:t>Creative Curiosity</a:t>
            </a:r>
          </a:p>
        </p:txBody>
      </p:sp>
    </p:spTree>
    <p:extLst>
      <p:ext uri="{BB962C8B-B14F-4D97-AF65-F5344CB8AC3E}">
        <p14:creationId xmlns:p14="http://schemas.microsoft.com/office/powerpoint/2010/main" val="348698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3958F-5818-7945-991F-C0B729680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4AF10-0348-944D-B75F-79CF54190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Hope</a:t>
            </a:r>
          </a:p>
          <a:p>
            <a:pPr algn="ctr"/>
            <a:r>
              <a:rPr lang="en-US" dirty="0"/>
              <a:t>The Importance of State</a:t>
            </a:r>
          </a:p>
          <a:p>
            <a:pPr algn="ctr"/>
            <a:r>
              <a:rPr lang="en-US" dirty="0"/>
              <a:t>The body keeps the score (Maya Angelou)</a:t>
            </a:r>
          </a:p>
          <a:p>
            <a:pPr algn="ctr"/>
            <a:r>
              <a:rPr lang="en-US" dirty="0"/>
              <a:t>Felt-Sense (</a:t>
            </a:r>
            <a:r>
              <a:rPr lang="en-US" dirty="0" err="1"/>
              <a:t>Gendlin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Intention: start with the end in mind</a:t>
            </a:r>
          </a:p>
          <a:p>
            <a:pPr algn="ctr"/>
            <a:r>
              <a:rPr lang="en-US" dirty="0"/>
              <a:t>Patterns</a:t>
            </a:r>
          </a:p>
          <a:p>
            <a:pPr algn="ctr"/>
            <a:r>
              <a:rPr lang="en-US" dirty="0"/>
              <a:t>Beliefs</a:t>
            </a:r>
          </a:p>
        </p:txBody>
      </p:sp>
    </p:spTree>
    <p:extLst>
      <p:ext uri="{BB962C8B-B14F-4D97-AF65-F5344CB8AC3E}">
        <p14:creationId xmlns:p14="http://schemas.microsoft.com/office/powerpoint/2010/main" val="402068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634D3-FF79-6440-ABC1-9D23E4BF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Beliefs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7B28A-F789-794F-9829-E8DE47DFA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4563"/>
            <a:ext cx="10515600" cy="3962399"/>
          </a:xfrm>
        </p:spPr>
        <p:txBody>
          <a:bodyPr/>
          <a:lstStyle/>
          <a:p>
            <a:pPr algn="ctr"/>
            <a:r>
              <a:rPr lang="en-US" dirty="0"/>
              <a:t>Change happens at the level of belief</a:t>
            </a:r>
          </a:p>
          <a:p>
            <a:pPr algn="ctr"/>
            <a:r>
              <a:rPr lang="en-US" dirty="0"/>
              <a:t>The importance of expectation</a:t>
            </a:r>
          </a:p>
          <a:p>
            <a:pPr algn="ctr"/>
            <a:r>
              <a:rPr lang="en-US" dirty="0" err="1"/>
              <a:t>Dehypnotising</a:t>
            </a:r>
            <a:r>
              <a:rPr lang="en-US" dirty="0"/>
              <a:t> (wake up, loosen up, step up)</a:t>
            </a:r>
          </a:p>
          <a:p>
            <a:pPr algn="ctr"/>
            <a:r>
              <a:rPr lang="en-US" dirty="0"/>
              <a:t>Updating/Reframing limiting beliefs </a:t>
            </a:r>
          </a:p>
          <a:p>
            <a:pPr algn="ctr"/>
            <a:r>
              <a:rPr lang="en-US" dirty="0"/>
              <a:t>Eliciting empowering beliefs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24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8E91-B06B-6A43-80D3-1B52D54C9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6250"/>
            <a:ext cx="10515600" cy="1325563"/>
          </a:xfrm>
        </p:spPr>
        <p:txBody>
          <a:bodyPr/>
          <a:lstStyle/>
          <a:p>
            <a:pPr algn="ctr"/>
            <a:r>
              <a:rPr lang="en-US" b="1" u="sng" dirty="0"/>
              <a:t>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1632F-FD79-3E41-AF56-C819FE48A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3175"/>
            <a:ext cx="10515600" cy="3633788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/>
              <a:t>Values provide energy and motivation</a:t>
            </a:r>
          </a:p>
          <a:p>
            <a:pPr algn="ctr"/>
            <a:r>
              <a:rPr lang="en-US" dirty="0"/>
              <a:t>Archetypal Energies (Jung)</a:t>
            </a:r>
          </a:p>
          <a:p>
            <a:pPr algn="ctr"/>
            <a:r>
              <a:rPr lang="en-US" dirty="0"/>
              <a:t>Strength (including BS detector)</a:t>
            </a:r>
          </a:p>
          <a:p>
            <a:pPr algn="ctr"/>
            <a:r>
              <a:rPr lang="en-US" dirty="0"/>
              <a:t>Compassion (self first)</a:t>
            </a:r>
          </a:p>
          <a:p>
            <a:pPr algn="ctr"/>
            <a:r>
              <a:rPr lang="en-US" dirty="0"/>
              <a:t>Humour </a:t>
            </a:r>
          </a:p>
          <a:p>
            <a:pPr algn="ctr"/>
            <a:r>
              <a:rPr lang="en-US" dirty="0"/>
              <a:t>Until can smile (break neuro-muscular lock) change cannot occur</a:t>
            </a:r>
          </a:p>
          <a:p>
            <a:pPr algn="ctr"/>
            <a:r>
              <a:rPr lang="en-US" dirty="0"/>
              <a:t>Until we can laugh at how ridiculous we are being we cannot change: </a:t>
            </a:r>
            <a:r>
              <a:rPr lang="en-US"/>
              <a:t>threshold phenomenon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243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64593-3AC8-FF4E-B283-AAADFF99C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Principles </a:t>
            </a:r>
            <a:br>
              <a:rPr lang="en-US" b="1" u="sng" dirty="0"/>
            </a:br>
            <a:r>
              <a:rPr lang="en-US" dirty="0"/>
              <a:t>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CD401-819F-EE4B-A21A-9043A4234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u="sng" dirty="0"/>
              <a:t>Connection</a:t>
            </a:r>
          </a:p>
          <a:p>
            <a:pPr algn="ctr"/>
            <a:r>
              <a:rPr lang="en-US" sz="3200" dirty="0"/>
              <a:t>First connection is to self</a:t>
            </a:r>
          </a:p>
          <a:p>
            <a:pPr algn="ctr"/>
            <a:r>
              <a:rPr lang="en-US" sz="3200" dirty="0"/>
              <a:t>Then</a:t>
            </a:r>
          </a:p>
          <a:p>
            <a:pPr algn="ctr"/>
            <a:r>
              <a:rPr lang="en-US" sz="3200" dirty="0"/>
              <a:t>Seek first to understand before seeking to be understood</a:t>
            </a:r>
          </a:p>
          <a:p>
            <a:pPr algn="ctr"/>
            <a:r>
              <a:rPr lang="en-US" sz="3200" dirty="0"/>
              <a:t>Receive before giving</a:t>
            </a:r>
          </a:p>
          <a:p>
            <a:pPr algn="ctr"/>
            <a:r>
              <a:rPr lang="en-US" sz="3200" dirty="0"/>
              <a:t>Listen before speaking</a:t>
            </a:r>
          </a:p>
          <a:p>
            <a:pPr algn="ctr"/>
            <a:r>
              <a:rPr lang="en-US" sz="3200" dirty="0"/>
              <a:t>Experience deeply before guiding</a:t>
            </a:r>
          </a:p>
          <a:p>
            <a:pPr algn="ctr"/>
            <a:endParaRPr lang="en-US" sz="32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575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1840</Words>
  <Application>Microsoft Office PowerPoint</Application>
  <PresentationFormat>Widescreen</PresentationFormat>
  <Paragraphs>417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3" baseType="lpstr">
      <vt:lpstr>Arial</vt:lpstr>
      <vt:lpstr>Calibri</vt:lpstr>
      <vt:lpstr>Calibri Light</vt:lpstr>
      <vt:lpstr>Office Theme</vt:lpstr>
      <vt:lpstr>Have You Got a Minute ?</vt:lpstr>
      <vt:lpstr>Objectives</vt:lpstr>
      <vt:lpstr>GP Content</vt:lpstr>
      <vt:lpstr>GP Context</vt:lpstr>
      <vt:lpstr>Attitude</vt:lpstr>
      <vt:lpstr>Principles</vt:lpstr>
      <vt:lpstr>Beliefs</vt:lpstr>
      <vt:lpstr>Values</vt:lpstr>
      <vt:lpstr>Principles  (continued)</vt:lpstr>
      <vt:lpstr>Method</vt:lpstr>
      <vt:lpstr>Symptoms as hypnotic phenomena</vt:lpstr>
      <vt:lpstr>Skills</vt:lpstr>
      <vt:lpstr>Process: State change</vt:lpstr>
      <vt:lpstr>State Change</vt:lpstr>
      <vt:lpstr>Outcome-Focus</vt:lpstr>
      <vt:lpstr>Outcome-Focus Methods</vt:lpstr>
      <vt:lpstr>Art-Gallery Model (Chris Iveson)</vt:lpstr>
      <vt:lpstr>Methods (continued)</vt:lpstr>
      <vt:lpstr>Questions</vt:lpstr>
      <vt:lpstr>Coaching Questions</vt:lpstr>
      <vt:lpstr>Questions</vt:lpstr>
      <vt:lpstr>Linguistic Patterns of Positive Influence</vt:lpstr>
      <vt:lpstr>Action Commands</vt:lpstr>
      <vt:lpstr>Positive Priming</vt:lpstr>
      <vt:lpstr>Pre-Suppositions</vt:lpstr>
      <vt:lpstr>Truisms</vt:lpstr>
      <vt:lpstr>Embedded Commands</vt:lpstr>
      <vt:lpstr>Embedded Questions</vt:lpstr>
      <vt:lpstr>Tag Question</vt:lpstr>
      <vt:lpstr>Negative commands</vt:lpstr>
      <vt:lpstr>Conversational Postulate</vt:lpstr>
      <vt:lpstr>Ambiguity</vt:lpstr>
      <vt:lpstr>Confusion/amnesia</vt:lpstr>
      <vt:lpstr>Modal Operators</vt:lpstr>
      <vt:lpstr>Double Bind</vt:lpstr>
      <vt:lpstr>Mind-Reading</vt:lpstr>
      <vt:lpstr>Dependent Suggestions</vt:lpstr>
      <vt:lpstr>Turning Words</vt:lpstr>
      <vt:lpstr>Primacy and Recency</vt:lpstr>
      <vt:lpstr>Framing/Reframing </vt:lpstr>
      <vt:lpstr>Perceptual Filters</vt:lpstr>
      <vt:lpstr>Combinations</vt:lpstr>
      <vt:lpstr>Change Pattern (conversational)</vt:lpstr>
      <vt:lpstr>Change Pattern (Hypnotic)</vt:lpstr>
      <vt:lpstr>Ration Empathy</vt:lpstr>
      <vt:lpstr>Summary</vt:lpstr>
      <vt:lpstr>Parting Note…</vt:lpstr>
      <vt:lpstr>PowerPoint Presentation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Have You Got a Minute</dc:title>
  <dc:creator>Microsoft Office User</dc:creator>
  <cp:lastModifiedBy>Hilary Walker</cp:lastModifiedBy>
  <cp:revision>90</cp:revision>
  <cp:lastPrinted>2019-06-05T19:52:16Z</cp:lastPrinted>
  <dcterms:created xsi:type="dcterms:W3CDTF">2019-06-02T15:53:17Z</dcterms:created>
  <dcterms:modified xsi:type="dcterms:W3CDTF">2019-07-22T08:59:20Z</dcterms:modified>
</cp:coreProperties>
</file>